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2" r:id="rId2"/>
    <p:sldId id="265" r:id="rId3"/>
    <p:sldId id="256" r:id="rId4"/>
    <p:sldId id="257" r:id="rId5"/>
    <p:sldId id="258" r:id="rId6"/>
    <p:sldId id="259" r:id="rId7"/>
    <p:sldId id="260" r:id="rId8"/>
    <p:sldId id="266" r:id="rId9"/>
    <p:sldId id="261" r:id="rId10"/>
    <p:sldId id="262" r:id="rId11"/>
    <p:sldId id="267" r:id="rId12"/>
    <p:sldId id="268" r:id="rId13"/>
    <p:sldId id="269" r:id="rId14"/>
    <p:sldId id="271" r:id="rId15"/>
    <p:sldId id="270" r:id="rId16"/>
    <p:sldId id="263" r:id="rId17"/>
    <p:sldId id="26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53" autoAdjust="0"/>
    <p:restoredTop sz="94660"/>
  </p:normalViewPr>
  <p:slideViewPr>
    <p:cSldViewPr snapToGrid="0">
      <p:cViewPr varScale="1">
        <p:scale>
          <a:sx n="70" d="100"/>
          <a:sy n="70" d="100"/>
        </p:scale>
        <p:origin x="48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3407EA58-E34C-4624-9DF8-4E273825A99B}" type="datetimeFigureOut">
              <a:rPr lang="en-CA" smtClean="0"/>
              <a:t>2016-10-06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03D15C0-70C1-4DE6-9429-E041CAF05E05}" type="slidenum">
              <a:rPr lang="en-CA" smtClean="0"/>
              <a:t>‹#›</a:t>
            </a:fld>
            <a:endParaRPr lang="en-CA"/>
          </a:p>
        </p:txBody>
      </p:sp>
    </p:spTree>
    <p:extLst>
      <p:ext uri="{BB962C8B-B14F-4D97-AF65-F5344CB8AC3E}">
        <p14:creationId xmlns:p14="http://schemas.microsoft.com/office/powerpoint/2010/main" val="3948267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3407EA58-E34C-4624-9DF8-4E273825A99B}" type="datetimeFigureOut">
              <a:rPr lang="en-CA" smtClean="0"/>
              <a:t>2016-10-06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03D15C0-70C1-4DE6-9429-E041CAF05E05}" type="slidenum">
              <a:rPr lang="en-CA" smtClean="0"/>
              <a:t>‹#›</a:t>
            </a:fld>
            <a:endParaRPr lang="en-CA"/>
          </a:p>
        </p:txBody>
      </p:sp>
    </p:spTree>
    <p:extLst>
      <p:ext uri="{BB962C8B-B14F-4D97-AF65-F5344CB8AC3E}">
        <p14:creationId xmlns:p14="http://schemas.microsoft.com/office/powerpoint/2010/main" val="2372716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3407EA58-E34C-4624-9DF8-4E273825A99B}" type="datetimeFigureOut">
              <a:rPr lang="en-CA" smtClean="0"/>
              <a:t>2016-10-06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03D15C0-70C1-4DE6-9429-E041CAF05E05}" type="slidenum">
              <a:rPr lang="en-CA" smtClean="0"/>
              <a:t>‹#›</a:t>
            </a:fld>
            <a:endParaRPr lang="en-CA"/>
          </a:p>
        </p:txBody>
      </p:sp>
    </p:spTree>
    <p:extLst>
      <p:ext uri="{BB962C8B-B14F-4D97-AF65-F5344CB8AC3E}">
        <p14:creationId xmlns:p14="http://schemas.microsoft.com/office/powerpoint/2010/main" val="3961330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3407EA58-E34C-4624-9DF8-4E273825A99B}" type="datetimeFigureOut">
              <a:rPr lang="en-CA" smtClean="0"/>
              <a:t>2016-10-06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03D15C0-70C1-4DE6-9429-E041CAF05E05}" type="slidenum">
              <a:rPr lang="en-CA" smtClean="0"/>
              <a:t>‹#›</a:t>
            </a:fld>
            <a:endParaRPr lang="en-CA"/>
          </a:p>
        </p:txBody>
      </p:sp>
    </p:spTree>
    <p:extLst>
      <p:ext uri="{BB962C8B-B14F-4D97-AF65-F5344CB8AC3E}">
        <p14:creationId xmlns:p14="http://schemas.microsoft.com/office/powerpoint/2010/main" val="5335662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07EA58-E34C-4624-9DF8-4E273825A99B}" type="datetimeFigureOut">
              <a:rPr lang="en-CA" smtClean="0"/>
              <a:t>2016-10-06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03D15C0-70C1-4DE6-9429-E041CAF05E05}" type="slidenum">
              <a:rPr lang="en-CA" smtClean="0"/>
              <a:t>‹#›</a:t>
            </a:fld>
            <a:endParaRPr lang="en-CA"/>
          </a:p>
        </p:txBody>
      </p:sp>
    </p:spTree>
    <p:extLst>
      <p:ext uri="{BB962C8B-B14F-4D97-AF65-F5344CB8AC3E}">
        <p14:creationId xmlns:p14="http://schemas.microsoft.com/office/powerpoint/2010/main" val="990730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3407EA58-E34C-4624-9DF8-4E273825A99B}" type="datetimeFigureOut">
              <a:rPr lang="en-CA" smtClean="0"/>
              <a:t>2016-10-06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03D15C0-70C1-4DE6-9429-E041CAF05E05}" type="slidenum">
              <a:rPr lang="en-CA" smtClean="0"/>
              <a:t>‹#›</a:t>
            </a:fld>
            <a:endParaRPr lang="en-CA"/>
          </a:p>
        </p:txBody>
      </p:sp>
    </p:spTree>
    <p:extLst>
      <p:ext uri="{BB962C8B-B14F-4D97-AF65-F5344CB8AC3E}">
        <p14:creationId xmlns:p14="http://schemas.microsoft.com/office/powerpoint/2010/main" val="405302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3407EA58-E34C-4624-9DF8-4E273825A99B}" type="datetimeFigureOut">
              <a:rPr lang="en-CA" smtClean="0"/>
              <a:t>2016-10-06</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03D15C0-70C1-4DE6-9429-E041CAF05E05}" type="slidenum">
              <a:rPr lang="en-CA" smtClean="0"/>
              <a:t>‹#›</a:t>
            </a:fld>
            <a:endParaRPr lang="en-CA"/>
          </a:p>
        </p:txBody>
      </p:sp>
    </p:spTree>
    <p:extLst>
      <p:ext uri="{BB962C8B-B14F-4D97-AF65-F5344CB8AC3E}">
        <p14:creationId xmlns:p14="http://schemas.microsoft.com/office/powerpoint/2010/main" val="11906024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3407EA58-E34C-4624-9DF8-4E273825A99B}" type="datetimeFigureOut">
              <a:rPr lang="en-CA" smtClean="0"/>
              <a:t>2016-10-06</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03D15C0-70C1-4DE6-9429-E041CAF05E05}" type="slidenum">
              <a:rPr lang="en-CA" smtClean="0"/>
              <a:t>‹#›</a:t>
            </a:fld>
            <a:endParaRPr lang="en-CA"/>
          </a:p>
        </p:txBody>
      </p:sp>
    </p:spTree>
    <p:extLst>
      <p:ext uri="{BB962C8B-B14F-4D97-AF65-F5344CB8AC3E}">
        <p14:creationId xmlns:p14="http://schemas.microsoft.com/office/powerpoint/2010/main" val="3495558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07EA58-E34C-4624-9DF8-4E273825A99B}" type="datetimeFigureOut">
              <a:rPr lang="en-CA" smtClean="0"/>
              <a:t>2016-10-06</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03D15C0-70C1-4DE6-9429-E041CAF05E05}" type="slidenum">
              <a:rPr lang="en-CA" smtClean="0"/>
              <a:t>‹#›</a:t>
            </a:fld>
            <a:endParaRPr lang="en-CA"/>
          </a:p>
        </p:txBody>
      </p:sp>
    </p:spTree>
    <p:extLst>
      <p:ext uri="{BB962C8B-B14F-4D97-AF65-F5344CB8AC3E}">
        <p14:creationId xmlns:p14="http://schemas.microsoft.com/office/powerpoint/2010/main" val="38185883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07EA58-E34C-4624-9DF8-4E273825A99B}" type="datetimeFigureOut">
              <a:rPr lang="en-CA" smtClean="0"/>
              <a:t>2016-10-06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03D15C0-70C1-4DE6-9429-E041CAF05E05}" type="slidenum">
              <a:rPr lang="en-CA" smtClean="0"/>
              <a:t>‹#›</a:t>
            </a:fld>
            <a:endParaRPr lang="en-CA"/>
          </a:p>
        </p:txBody>
      </p:sp>
    </p:spTree>
    <p:extLst>
      <p:ext uri="{BB962C8B-B14F-4D97-AF65-F5344CB8AC3E}">
        <p14:creationId xmlns:p14="http://schemas.microsoft.com/office/powerpoint/2010/main" val="3250729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07EA58-E34C-4624-9DF8-4E273825A99B}" type="datetimeFigureOut">
              <a:rPr lang="en-CA" smtClean="0"/>
              <a:t>2016-10-06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03D15C0-70C1-4DE6-9429-E041CAF05E05}" type="slidenum">
              <a:rPr lang="en-CA" smtClean="0"/>
              <a:t>‹#›</a:t>
            </a:fld>
            <a:endParaRPr lang="en-CA"/>
          </a:p>
        </p:txBody>
      </p:sp>
    </p:spTree>
    <p:extLst>
      <p:ext uri="{BB962C8B-B14F-4D97-AF65-F5344CB8AC3E}">
        <p14:creationId xmlns:p14="http://schemas.microsoft.com/office/powerpoint/2010/main" val="1775995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07EA58-E34C-4624-9DF8-4E273825A99B}" type="datetimeFigureOut">
              <a:rPr lang="en-CA" smtClean="0"/>
              <a:t>2016-10-06</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3D15C0-70C1-4DE6-9429-E041CAF05E05}" type="slidenum">
              <a:rPr lang="en-CA" smtClean="0"/>
              <a:t>‹#›</a:t>
            </a:fld>
            <a:endParaRPr lang="en-CA"/>
          </a:p>
        </p:txBody>
      </p:sp>
    </p:spTree>
    <p:extLst>
      <p:ext uri="{BB962C8B-B14F-4D97-AF65-F5344CB8AC3E}">
        <p14:creationId xmlns:p14="http://schemas.microsoft.com/office/powerpoint/2010/main" val="42701411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feature=player_embedded&amp;v=46Xh7OFkkC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2050" name="Picture 2" descr="http://www.iliketoquote.com/img/44.jp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b="5287"/>
          <a:stretch/>
        </p:blipFill>
        <p:spPr bwMode="auto">
          <a:xfrm>
            <a:off x="1927136" y="365125"/>
            <a:ext cx="9170632" cy="61321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94735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Cytokinesis</a:t>
            </a:r>
            <a:endParaRPr lang="en-CA" dirty="0"/>
          </a:p>
        </p:txBody>
      </p:sp>
      <p:sp>
        <p:nvSpPr>
          <p:cNvPr id="4" name="Content Placeholder 3"/>
          <p:cNvSpPr>
            <a:spLocks noGrp="1"/>
          </p:cNvSpPr>
          <p:nvPr>
            <p:ph sz="half" idx="1"/>
          </p:nvPr>
        </p:nvSpPr>
        <p:spPr/>
        <p:txBody>
          <a:bodyPr/>
          <a:lstStyle/>
          <a:p>
            <a:r>
              <a:rPr lang="en-CA" dirty="0" smtClean="0"/>
              <a:t>Cytokinesis = cytoplasmic </a:t>
            </a:r>
            <a:r>
              <a:rPr lang="en-CA" dirty="0"/>
              <a:t>division, whereby the cell splits into two identical daughter </a:t>
            </a:r>
            <a:r>
              <a:rPr lang="en-CA" dirty="0" smtClean="0"/>
              <a:t>cells</a:t>
            </a:r>
          </a:p>
          <a:p>
            <a:r>
              <a:rPr lang="en-CA" dirty="0" smtClean="0"/>
              <a:t>It is </a:t>
            </a:r>
            <a:r>
              <a:rPr lang="en-CA" dirty="0"/>
              <a:t>different in plant and animal </a:t>
            </a:r>
            <a:r>
              <a:rPr lang="en-CA" dirty="0" smtClean="0"/>
              <a:t>cells</a:t>
            </a:r>
          </a:p>
          <a:p>
            <a:r>
              <a:rPr lang="en-CA" dirty="0" smtClean="0"/>
              <a:t>……………………….</a:t>
            </a:r>
          </a:p>
          <a:p>
            <a:endParaRPr lang="en-CA" dirty="0"/>
          </a:p>
        </p:txBody>
      </p:sp>
      <p:pic>
        <p:nvPicPr>
          <p:cNvPr id="6146" name="Picture 2" descr="https://classconnection.s3.amazonaws.com/220/flashcards/4804220/jpg/telophase_cytokinesis-1444245E0705AC5A54E.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985760" y="0"/>
            <a:ext cx="4206240" cy="315468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Image result for cytokinesis plant cell microscop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93380" y="3227832"/>
            <a:ext cx="3782158" cy="31181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8436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Cytokenesis</a:t>
            </a:r>
            <a:endParaRPr lang="en-CA" dirty="0"/>
          </a:p>
        </p:txBody>
      </p:sp>
      <p:sp>
        <p:nvSpPr>
          <p:cNvPr id="4" name="Content Placeholder 3"/>
          <p:cNvSpPr>
            <a:spLocks noGrp="1"/>
          </p:cNvSpPr>
          <p:nvPr>
            <p:ph sz="half" idx="1"/>
          </p:nvPr>
        </p:nvSpPr>
        <p:spPr/>
        <p:txBody>
          <a:bodyPr/>
          <a:lstStyle/>
          <a:p>
            <a:r>
              <a:rPr lang="en-CA" dirty="0"/>
              <a:t>After anaphase, microtubule filaments form a concentric ring around the centre of the </a:t>
            </a:r>
            <a:r>
              <a:rPr lang="en-CA" dirty="0" smtClean="0"/>
              <a:t>cell</a:t>
            </a:r>
          </a:p>
          <a:p>
            <a:r>
              <a:rPr lang="en-CA" dirty="0"/>
              <a:t>microfilaments constrict to form a cleavage </a:t>
            </a:r>
            <a:r>
              <a:rPr lang="en-CA" dirty="0" smtClean="0"/>
              <a:t>furrow from periphery (outside) to centre</a:t>
            </a:r>
          </a:p>
          <a:p>
            <a:r>
              <a:rPr lang="en-CA" dirty="0" smtClean="0"/>
              <a:t>When the cleavage reaches the  centre it pinches off and forms 2 separate cells</a:t>
            </a:r>
          </a:p>
          <a:p>
            <a:r>
              <a:rPr lang="en-CA" dirty="0" smtClean="0"/>
              <a:t>Outside in = </a:t>
            </a:r>
            <a:r>
              <a:rPr lang="en-CA" i="1" dirty="0"/>
              <a:t>centripetal</a:t>
            </a:r>
            <a:endParaRPr lang="en-CA" dirty="0" smtClean="0"/>
          </a:p>
          <a:p>
            <a:pPr marL="0" indent="0">
              <a:buNone/>
            </a:pPr>
            <a:endParaRPr lang="en-CA" dirty="0" smtClean="0"/>
          </a:p>
          <a:p>
            <a:pPr marL="0" indent="0">
              <a:buNone/>
            </a:pPr>
            <a:endParaRPr lang="en-CA" dirty="0"/>
          </a:p>
        </p:txBody>
      </p:sp>
      <p:pic>
        <p:nvPicPr>
          <p:cNvPr id="7170" name="Picture 2" descr="animal cytokinesis"/>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779008" y="494215"/>
            <a:ext cx="5922264" cy="18924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03164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Cytokenesis</a:t>
            </a:r>
            <a:endParaRPr lang="en-CA" dirty="0"/>
          </a:p>
        </p:txBody>
      </p:sp>
      <p:sp>
        <p:nvSpPr>
          <p:cNvPr id="3" name="Content Placeholder 2"/>
          <p:cNvSpPr>
            <a:spLocks noGrp="1"/>
          </p:cNvSpPr>
          <p:nvPr>
            <p:ph sz="half" idx="1"/>
          </p:nvPr>
        </p:nvSpPr>
        <p:spPr/>
        <p:txBody>
          <a:bodyPr/>
          <a:lstStyle/>
          <a:p>
            <a:r>
              <a:rPr lang="en-CA" dirty="0" smtClean="0"/>
              <a:t>After anaphase, carbohydrate rich vesicles form in the centre</a:t>
            </a:r>
          </a:p>
          <a:p>
            <a:r>
              <a:rPr lang="en-CA" dirty="0" smtClean="0"/>
              <a:t>These vesicles begin to fuse and extend towards the cell wall forming the cell plate</a:t>
            </a:r>
          </a:p>
          <a:p>
            <a:r>
              <a:rPr lang="en-CA" dirty="0" smtClean="0"/>
              <a:t>Cell plate fuses with the cell wall and the cell </a:t>
            </a:r>
            <a:r>
              <a:rPr lang="en-CA" dirty="0" err="1" smtClean="0"/>
              <a:t>seperates</a:t>
            </a:r>
            <a:r>
              <a:rPr lang="en-CA" dirty="0" smtClean="0"/>
              <a:t> into 2 separate cells.</a:t>
            </a:r>
          </a:p>
          <a:p>
            <a:r>
              <a:rPr lang="en-CA" dirty="0" smtClean="0"/>
              <a:t>Inside out: centrifugal</a:t>
            </a:r>
            <a:endParaRPr lang="en-CA" dirty="0"/>
          </a:p>
        </p:txBody>
      </p:sp>
      <p:sp>
        <p:nvSpPr>
          <p:cNvPr id="4" name="Content Placeholder 3"/>
          <p:cNvSpPr>
            <a:spLocks noGrp="1"/>
          </p:cNvSpPr>
          <p:nvPr>
            <p:ph sz="half" idx="2"/>
          </p:nvPr>
        </p:nvSpPr>
        <p:spPr/>
        <p:txBody>
          <a:bodyPr/>
          <a:lstStyle/>
          <a:p>
            <a:endParaRPr lang="en-CA"/>
          </a:p>
        </p:txBody>
      </p:sp>
      <p:pic>
        <p:nvPicPr>
          <p:cNvPr id="8194" name="Picture 2" descr="cytokinesis pla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9679" y="76835"/>
            <a:ext cx="6546977" cy="2788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64771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4" name="Content Placeholder 3"/>
          <p:cNvSpPr>
            <a:spLocks noGrp="1"/>
          </p:cNvSpPr>
          <p:nvPr>
            <p:ph sz="half" idx="2"/>
          </p:nvPr>
        </p:nvSpPr>
        <p:spPr/>
        <p:txBody>
          <a:bodyPr/>
          <a:lstStyle/>
          <a:p>
            <a:endParaRPr lang="en-CA"/>
          </a:p>
        </p:txBody>
      </p:sp>
      <p:pic>
        <p:nvPicPr>
          <p:cNvPr id="10242" name="Picture 2" descr="stages of mitosis"/>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838200" y="1600200"/>
            <a:ext cx="10358044" cy="3201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19713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pic>
        <p:nvPicPr>
          <p:cNvPr id="1026" name="Picture 2" descr="http://www.iliketoquote.com/img/44.jp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b="11270"/>
          <a:stretch/>
        </p:blipFill>
        <p:spPr bwMode="auto">
          <a:xfrm>
            <a:off x="2269654" y="1157803"/>
            <a:ext cx="8063066" cy="50509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37420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Cyclins: Cyclins are involved in the control of the cell cycle</a:t>
            </a:r>
            <a:endParaRPr lang="en-CA" dirty="0"/>
          </a:p>
        </p:txBody>
      </p:sp>
      <p:pic>
        <p:nvPicPr>
          <p:cNvPr id="4" name="Content Placeholder 3"/>
          <p:cNvPicPr>
            <a:picLocks noGrp="1" noChangeAspect="1"/>
          </p:cNvPicPr>
          <p:nvPr>
            <p:ph idx="1"/>
          </p:nvPr>
        </p:nvPicPr>
        <p:blipFill rotWithShape="1">
          <a:blip r:embed="rId2"/>
          <a:srcRect l="35878" t="22281" r="34473" b="14718"/>
          <a:stretch/>
        </p:blipFill>
        <p:spPr>
          <a:xfrm>
            <a:off x="4610472" y="1152144"/>
            <a:ext cx="4448786" cy="5317427"/>
          </a:xfrm>
          <a:prstGeom prst="rect">
            <a:avLst/>
          </a:prstGeom>
        </p:spPr>
      </p:pic>
    </p:spTree>
    <p:extLst>
      <p:ext uri="{BB962C8B-B14F-4D97-AF65-F5344CB8AC3E}">
        <p14:creationId xmlns:p14="http://schemas.microsoft.com/office/powerpoint/2010/main" val="21606149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600" dirty="0" smtClean="0"/>
              <a:t>Cyclins: Cyclins </a:t>
            </a:r>
            <a:r>
              <a:rPr lang="en-CA" sz="3600" dirty="0"/>
              <a:t>are involved in the control of the cell cycle</a:t>
            </a:r>
          </a:p>
        </p:txBody>
      </p:sp>
      <p:sp>
        <p:nvSpPr>
          <p:cNvPr id="3" name="Content Placeholder 2"/>
          <p:cNvSpPr>
            <a:spLocks noGrp="1"/>
          </p:cNvSpPr>
          <p:nvPr>
            <p:ph sz="half" idx="1"/>
          </p:nvPr>
        </p:nvSpPr>
        <p:spPr/>
        <p:txBody>
          <a:bodyPr>
            <a:normAutofit lnSpcReduction="10000"/>
          </a:bodyPr>
          <a:lstStyle/>
          <a:p>
            <a:r>
              <a:rPr lang="en-CA" dirty="0" smtClean="0">
                <a:latin typeface="Arial" panose="020B0604020202020204" pitchFamily="34" charset="0"/>
              </a:rPr>
              <a:t>The timing and progression of the cell cycle is very important</a:t>
            </a:r>
          </a:p>
          <a:p>
            <a:r>
              <a:rPr lang="en-CA" dirty="0" smtClean="0">
                <a:effectLst/>
                <a:latin typeface="Arial" panose="020B0604020202020204" pitchFamily="34" charset="0"/>
              </a:rPr>
              <a:t>Cyclins are a group of proteins that bind to cyclin-dependent </a:t>
            </a:r>
            <a:r>
              <a:rPr lang="en-CA" dirty="0" smtClean="0">
                <a:effectLst/>
                <a:latin typeface="Arial" panose="020B0604020202020204" pitchFamily="34" charset="0"/>
              </a:rPr>
              <a:t>kinases (</a:t>
            </a:r>
            <a:r>
              <a:rPr lang="en-CA" dirty="0" err="1" smtClean="0">
                <a:effectLst/>
                <a:latin typeface="Arial" panose="020B0604020202020204" pitchFamily="34" charset="0"/>
              </a:rPr>
              <a:t>cdk</a:t>
            </a:r>
            <a:r>
              <a:rPr lang="en-CA" dirty="0" smtClean="0">
                <a:effectLst/>
                <a:latin typeface="Arial" panose="020B0604020202020204" pitchFamily="34" charset="0"/>
              </a:rPr>
              <a:t>) </a:t>
            </a:r>
            <a:r>
              <a:rPr lang="en-CA" dirty="0" smtClean="0">
                <a:effectLst/>
                <a:latin typeface="Arial" panose="020B0604020202020204" pitchFamily="34" charset="0"/>
              </a:rPr>
              <a:t>to become active (fig a)</a:t>
            </a:r>
          </a:p>
          <a:p>
            <a:r>
              <a:rPr lang="en-CA" dirty="0" smtClean="0">
                <a:effectLst/>
                <a:latin typeface="Arial" panose="020B0604020202020204" pitchFamily="34" charset="0"/>
              </a:rPr>
              <a:t>Cyclin concentrations need to be tightly regulated in order to ensure the cell cycle progresses in a proper </a:t>
            </a:r>
            <a:r>
              <a:rPr lang="en-CA" dirty="0" smtClean="0">
                <a:effectLst/>
                <a:latin typeface="Arial" panose="020B0604020202020204" pitchFamily="34" charset="0"/>
              </a:rPr>
              <a:t>sequence</a:t>
            </a:r>
          </a:p>
          <a:p>
            <a:endParaRPr lang="en-CA" dirty="0"/>
          </a:p>
        </p:txBody>
      </p:sp>
      <p:pic>
        <p:nvPicPr>
          <p:cNvPr id="12290" name="Picture 2" descr="https://lh4.googleusercontent.com/pG9hvZhEfPUSTWBeGo0hHdy-kh55z6xfFTT0VsqHD2eFZ_cJkZfhp3tW5Pq9paO2xvBmB-2OuBHLFcEMS0Z9MSE1xIuqYttl3Rct8xyTUZrlKZ4th5pPBQN8wX2LWYPD_LJsIFCXI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019800" y="3136392"/>
            <a:ext cx="6153662" cy="372160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406640" y="1435608"/>
            <a:ext cx="3072384" cy="2031325"/>
          </a:xfrm>
          <a:prstGeom prst="rect">
            <a:avLst/>
          </a:prstGeom>
          <a:noFill/>
        </p:spPr>
        <p:txBody>
          <a:bodyPr wrap="square" rtlCol="0">
            <a:spAutoFit/>
          </a:bodyPr>
          <a:lstStyle/>
          <a:p>
            <a:r>
              <a:rPr lang="en-CA" dirty="0" smtClean="0"/>
              <a:t>D = G1 to S (cell makes D when it shouldn’t (colon &amp; </a:t>
            </a:r>
            <a:r>
              <a:rPr lang="en-CA" dirty="0" err="1" smtClean="0"/>
              <a:t>mela</a:t>
            </a:r>
            <a:r>
              <a:rPr lang="en-CA" dirty="0" smtClean="0"/>
              <a:t>)</a:t>
            </a:r>
          </a:p>
          <a:p>
            <a:r>
              <a:rPr lang="en-CA" dirty="0" smtClean="0"/>
              <a:t>E = “ breast, lung stomach</a:t>
            </a:r>
          </a:p>
          <a:p>
            <a:r>
              <a:rPr lang="en-CA" dirty="0" smtClean="0"/>
              <a:t>A= in  s = </a:t>
            </a:r>
            <a:r>
              <a:rPr lang="en-CA" dirty="0" err="1" smtClean="0"/>
              <a:t>syn</a:t>
            </a:r>
            <a:r>
              <a:rPr lang="en-CA" dirty="0" smtClean="0"/>
              <a:t>, in G2 centrosome</a:t>
            </a:r>
          </a:p>
          <a:p>
            <a:r>
              <a:rPr lang="en-CA" dirty="0" smtClean="0"/>
              <a:t>B = </a:t>
            </a:r>
            <a:r>
              <a:rPr lang="en-CA" dirty="0" err="1" smtClean="0"/>
              <a:t>mit</a:t>
            </a:r>
            <a:r>
              <a:rPr lang="en-CA" dirty="0" smtClean="0"/>
              <a:t>, cancer m early</a:t>
            </a:r>
          </a:p>
          <a:p>
            <a:endParaRPr lang="en-CA" dirty="0"/>
          </a:p>
        </p:txBody>
      </p:sp>
    </p:spTree>
    <p:extLst>
      <p:ext uri="{BB962C8B-B14F-4D97-AF65-F5344CB8AC3E}">
        <p14:creationId xmlns:p14="http://schemas.microsoft.com/office/powerpoint/2010/main" val="9557806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Cancer: Mitotic Index</a:t>
            </a:r>
            <a:endParaRPr lang="en-CA" dirty="0"/>
          </a:p>
        </p:txBody>
      </p:sp>
      <p:pic>
        <p:nvPicPr>
          <p:cNvPr id="9218" name="Picture 2" descr="My Image 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33537" y="2010569"/>
            <a:ext cx="8924925" cy="3981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80471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hlinkClick r:id="rId2"/>
              </a:rPr>
              <a:t>https://www.youtube.com/watch?feature=player_embedded&amp;v=46Xh7OFkkCE</a:t>
            </a:r>
            <a:endParaRPr lang="en-CA" dirty="0" smtClean="0"/>
          </a:p>
          <a:p>
            <a:endParaRPr lang="en-CA" dirty="0"/>
          </a:p>
          <a:p>
            <a:endParaRPr lang="en-CA" dirty="0"/>
          </a:p>
        </p:txBody>
      </p:sp>
    </p:spTree>
    <p:extLst>
      <p:ext uri="{BB962C8B-B14F-4D97-AF65-F5344CB8AC3E}">
        <p14:creationId xmlns:p14="http://schemas.microsoft.com/office/powerpoint/2010/main" val="36716140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18873"/>
            <a:ext cx="12192000" cy="2120040"/>
          </a:xfrm>
        </p:spPr>
        <p:txBody>
          <a:bodyPr>
            <a:normAutofit/>
          </a:bodyPr>
          <a:lstStyle/>
          <a:p>
            <a:pPr algn="l"/>
            <a:r>
              <a:rPr lang="en-CA" sz="3600" dirty="0" smtClean="0"/>
              <a:t>The growth of organisms, development of embryos, tissue repair and asexual reproduction all involve mitosis, keep in mind that mitosis is PART of the cell cycle, the G,S and G2 are also stages in the cycle</a:t>
            </a:r>
            <a:endParaRPr lang="en-CA" sz="3600" dirty="0"/>
          </a:p>
        </p:txBody>
      </p:sp>
      <p:sp>
        <p:nvSpPr>
          <p:cNvPr id="3" name="Subtitle 2"/>
          <p:cNvSpPr>
            <a:spLocks noGrp="1"/>
          </p:cNvSpPr>
          <p:nvPr>
            <p:ph type="subTitle" idx="1"/>
          </p:nvPr>
        </p:nvSpPr>
        <p:spPr/>
        <p:txBody>
          <a:bodyPr/>
          <a:lstStyle/>
          <a:p>
            <a:endParaRPr lang="en-CA" dirty="0"/>
          </a:p>
        </p:txBody>
      </p:sp>
      <p:pic>
        <p:nvPicPr>
          <p:cNvPr id="1026" name="Picture 2" descr="http://www.thinkib.net/files/biology/images/flickr_cc_commercial_ok/cyclins_cell_cycl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143" y="2668143"/>
            <a:ext cx="4709033" cy="395278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metaphase microscop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7176" y="3041247"/>
            <a:ext cx="7354824" cy="37754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96289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Understandings</a:t>
            </a:r>
            <a:endParaRPr lang="en-CA" dirty="0"/>
          </a:p>
        </p:txBody>
      </p:sp>
      <p:sp>
        <p:nvSpPr>
          <p:cNvPr id="3" name="Content Placeholder 2"/>
          <p:cNvSpPr>
            <a:spLocks noGrp="1"/>
          </p:cNvSpPr>
          <p:nvPr>
            <p:ph idx="1"/>
          </p:nvPr>
        </p:nvSpPr>
        <p:spPr/>
        <p:txBody>
          <a:bodyPr>
            <a:normAutofit lnSpcReduction="10000"/>
          </a:bodyPr>
          <a:lstStyle/>
          <a:p>
            <a:r>
              <a:rPr lang="en-CA" dirty="0" smtClean="0"/>
              <a:t>Mitosis is division of the nucleus into two genetically identical daughter nuclei.</a:t>
            </a:r>
          </a:p>
          <a:p>
            <a:r>
              <a:rPr lang="en-CA" dirty="0" smtClean="0"/>
              <a:t>Chromosomes condense by supercoiling during mitosis.</a:t>
            </a:r>
          </a:p>
          <a:p>
            <a:r>
              <a:rPr lang="en-CA" dirty="0" smtClean="0"/>
              <a:t>Cytokinesis occurs after mitosis and is different in plant and animal cells. </a:t>
            </a:r>
          </a:p>
          <a:p>
            <a:r>
              <a:rPr lang="en-CA" dirty="0" smtClean="0"/>
              <a:t>Interphase is a very active phase of the cell cycle with many processes occurring in the nucleus and cytoplasm.(including G1, S, G2)</a:t>
            </a:r>
          </a:p>
          <a:p>
            <a:r>
              <a:rPr lang="en-CA" dirty="0" smtClean="0"/>
              <a:t>Cyclins are involved in the control of the cell cycle.</a:t>
            </a:r>
          </a:p>
          <a:p>
            <a:r>
              <a:rPr lang="en-CA" dirty="0" smtClean="0"/>
              <a:t>Mutagens, oncogenes and metastasis are involved in the development of primary and secondary tumours. </a:t>
            </a:r>
            <a:endParaRPr lang="en-CA" dirty="0"/>
          </a:p>
        </p:txBody>
      </p:sp>
    </p:spTree>
    <p:extLst>
      <p:ext uri="{BB962C8B-B14F-4D97-AF65-F5344CB8AC3E}">
        <p14:creationId xmlns:p14="http://schemas.microsoft.com/office/powerpoint/2010/main" val="1938376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Interphase: G1</a:t>
            </a:r>
            <a:r>
              <a:rPr lang="en-CA" dirty="0" smtClean="0">
                <a:sym typeface="Wingdings" panose="05000000000000000000" pitchFamily="2" charset="2"/>
              </a:rPr>
              <a:t> S  G2</a:t>
            </a:r>
            <a:r>
              <a:rPr lang="en-CA" dirty="0" smtClean="0"/>
              <a:t> </a:t>
            </a:r>
            <a:endParaRPr lang="en-CA" dirty="0"/>
          </a:p>
        </p:txBody>
      </p:sp>
      <p:sp>
        <p:nvSpPr>
          <p:cNvPr id="4" name="Content Placeholder 3"/>
          <p:cNvSpPr>
            <a:spLocks noGrp="1"/>
          </p:cNvSpPr>
          <p:nvPr>
            <p:ph sz="half" idx="1"/>
          </p:nvPr>
        </p:nvSpPr>
        <p:spPr/>
        <p:txBody>
          <a:bodyPr>
            <a:normAutofit lnSpcReduction="10000"/>
          </a:bodyPr>
          <a:lstStyle/>
          <a:p>
            <a:r>
              <a:rPr lang="en-CA" dirty="0"/>
              <a:t>DNA is present as uncondensed chromatin </a:t>
            </a:r>
            <a:endParaRPr lang="en-CA" dirty="0" smtClean="0"/>
          </a:p>
          <a:p>
            <a:r>
              <a:rPr lang="en-CA" dirty="0" smtClean="0"/>
              <a:t>DNA </a:t>
            </a:r>
            <a:r>
              <a:rPr lang="en-CA" dirty="0"/>
              <a:t>is contained within a clearly defined </a:t>
            </a:r>
            <a:r>
              <a:rPr lang="en-CA" dirty="0" smtClean="0"/>
              <a:t>nucleus</a:t>
            </a:r>
          </a:p>
          <a:p>
            <a:r>
              <a:rPr lang="en-CA" dirty="0" smtClean="0"/>
              <a:t>DNA is replicated (synthesis)</a:t>
            </a:r>
          </a:p>
          <a:p>
            <a:r>
              <a:rPr lang="en-CA" dirty="0" smtClean="0"/>
              <a:t>Centrosomes, organelles, enzymes are duplicated</a:t>
            </a:r>
          </a:p>
          <a:p>
            <a:r>
              <a:rPr lang="en-CA" dirty="0"/>
              <a:t>Cell is </a:t>
            </a:r>
            <a:r>
              <a:rPr lang="en-CA" dirty="0" smtClean="0"/>
              <a:t>enlarged and obtains nutrients </a:t>
            </a:r>
            <a:r>
              <a:rPr lang="en-CA" dirty="0"/>
              <a:t>in preparation for division</a:t>
            </a:r>
            <a:endParaRPr lang="en-CA" dirty="0" smtClean="0"/>
          </a:p>
          <a:p>
            <a:endParaRPr lang="en-CA" dirty="0"/>
          </a:p>
        </p:txBody>
      </p:sp>
      <p:pic>
        <p:nvPicPr>
          <p:cNvPr id="11266" name="Picture 2" descr="http://4.bp.blogspot.com/-Dnhq8IhIw6M/VFN6n2J9_gI/AAAAAAAAAIM/kqpxm5WsZD8/s1600/alliumm_mitosis_interphase_anaphase_telophaseX400.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010400" y="0"/>
            <a:ext cx="5181600" cy="3886200"/>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https://s3.amazonaws.com/classconnection/55/flashcards/7900055/jpg/interphase1_pc-1508BB5DADF17D16B0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69606" y="3450081"/>
            <a:ext cx="4388993" cy="32917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6127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Prophase</a:t>
            </a:r>
            <a:endParaRPr lang="en-CA" dirty="0"/>
          </a:p>
        </p:txBody>
      </p:sp>
      <p:sp>
        <p:nvSpPr>
          <p:cNvPr id="4" name="Content Placeholder 3"/>
          <p:cNvSpPr>
            <a:spLocks noGrp="1"/>
          </p:cNvSpPr>
          <p:nvPr>
            <p:ph sz="half" idx="1"/>
          </p:nvPr>
        </p:nvSpPr>
        <p:spPr/>
        <p:txBody>
          <a:bodyPr>
            <a:normAutofit/>
          </a:bodyPr>
          <a:lstStyle/>
          <a:p>
            <a:r>
              <a:rPr lang="en-CA" dirty="0"/>
              <a:t>DNA supercoils and chromosomes </a:t>
            </a:r>
            <a:r>
              <a:rPr lang="en-CA" dirty="0" smtClean="0"/>
              <a:t>condense</a:t>
            </a:r>
          </a:p>
          <a:p>
            <a:r>
              <a:rPr lang="en-CA" dirty="0" smtClean="0"/>
              <a:t>Paired </a:t>
            </a:r>
            <a:r>
              <a:rPr lang="en-CA" dirty="0"/>
              <a:t>centrosomes move to the opposite poles of the cell and form microtubule spindle fibres</a:t>
            </a:r>
            <a:endParaRPr lang="en-CA" dirty="0" smtClean="0"/>
          </a:p>
          <a:p>
            <a:r>
              <a:rPr lang="en-CA" dirty="0"/>
              <a:t>The nuclear membrane breaks down and the </a:t>
            </a:r>
            <a:r>
              <a:rPr lang="en-CA" dirty="0" smtClean="0"/>
              <a:t>nucleoli disappear</a:t>
            </a:r>
          </a:p>
          <a:p>
            <a:r>
              <a:rPr lang="en-CA" dirty="0" smtClean="0"/>
              <a:t>The </a:t>
            </a:r>
            <a:r>
              <a:rPr lang="en-CA" dirty="0" smtClean="0"/>
              <a:t>spindles attach to the kinetochore </a:t>
            </a:r>
            <a:r>
              <a:rPr lang="en-CA" dirty="0" smtClean="0"/>
              <a:t>of the </a:t>
            </a:r>
            <a:r>
              <a:rPr lang="en-CA" dirty="0" smtClean="0"/>
              <a:t>centromere</a:t>
            </a:r>
            <a:r>
              <a:rPr lang="en-CA" b="1" dirty="0"/>
              <a:t/>
            </a:r>
            <a:br>
              <a:rPr lang="en-CA" b="1" dirty="0"/>
            </a:br>
            <a:endParaRPr lang="en-CA" b="1" dirty="0"/>
          </a:p>
          <a:p>
            <a:endParaRPr lang="en-CA" dirty="0"/>
          </a:p>
        </p:txBody>
      </p:sp>
      <p:pic>
        <p:nvPicPr>
          <p:cNvPr id="2050" name="Picture 2" descr="http://cahsbiology.weebly.com/uploads/1/3/5/0/13500838/5120946.jpg?291"/>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8496300" y="0"/>
            <a:ext cx="3695700" cy="27559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microscopy-uk.org.uk/mag/imgnov04macro/prophas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2055" y="0"/>
            <a:ext cx="2790825" cy="428625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www.ouhsc.edu/histology/Glass%20slides/131_02prophas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08340" y="4286250"/>
            <a:ext cx="3810000" cy="2352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00489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Metaphase</a:t>
            </a:r>
            <a:endParaRPr lang="en-CA" dirty="0"/>
          </a:p>
        </p:txBody>
      </p:sp>
      <p:sp>
        <p:nvSpPr>
          <p:cNvPr id="4" name="Content Placeholder 3"/>
          <p:cNvSpPr>
            <a:spLocks noGrp="1"/>
          </p:cNvSpPr>
          <p:nvPr>
            <p:ph sz="half" idx="1"/>
          </p:nvPr>
        </p:nvSpPr>
        <p:spPr/>
        <p:txBody>
          <a:bodyPr>
            <a:normAutofit/>
          </a:bodyPr>
          <a:lstStyle/>
          <a:p>
            <a:r>
              <a:rPr lang="en-CA" dirty="0" smtClean="0"/>
              <a:t>Centrosomes are now at opposite poles</a:t>
            </a:r>
          </a:p>
          <a:p>
            <a:r>
              <a:rPr lang="en-CA" dirty="0" smtClean="0"/>
              <a:t>spindle </a:t>
            </a:r>
            <a:r>
              <a:rPr lang="en-CA" dirty="0"/>
              <a:t>fibres to shorten in length and </a:t>
            </a:r>
            <a:r>
              <a:rPr lang="en-CA" dirty="0" smtClean="0"/>
              <a:t>contract to organize the chromosomes</a:t>
            </a:r>
          </a:p>
          <a:p>
            <a:r>
              <a:rPr lang="en-CA" dirty="0" smtClean="0"/>
              <a:t>chromosomes align </a:t>
            </a:r>
            <a:r>
              <a:rPr lang="en-CA" dirty="0"/>
              <a:t>along the centre of the cell (equatorial plane or metaphase plate</a:t>
            </a:r>
            <a:r>
              <a:rPr lang="en-CA" dirty="0" smtClean="0"/>
              <a:t>)</a:t>
            </a:r>
          </a:p>
          <a:p>
            <a:pPr marL="0" indent="0">
              <a:buNone/>
            </a:pPr>
            <a:endParaRPr lang="en-CA" dirty="0" smtClean="0"/>
          </a:p>
          <a:p>
            <a:endParaRPr lang="en-CA" dirty="0"/>
          </a:p>
        </p:txBody>
      </p:sp>
      <p:pic>
        <p:nvPicPr>
          <p:cNvPr id="3074" name="Picture 2" descr="http://biologyjunction.com/images/mitosi2.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586848" y="490538"/>
            <a:ext cx="4487804" cy="228009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s10.lite.msu.edu/res/msu/botonl/b_online/fo09/mei0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920" y="3137344"/>
            <a:ext cx="5917732" cy="3537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4044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Anaphase</a:t>
            </a:r>
            <a:endParaRPr lang="en-CA" dirty="0"/>
          </a:p>
        </p:txBody>
      </p:sp>
      <p:sp>
        <p:nvSpPr>
          <p:cNvPr id="3" name="Content Placeholder 2"/>
          <p:cNvSpPr>
            <a:spLocks noGrp="1"/>
          </p:cNvSpPr>
          <p:nvPr>
            <p:ph sz="half" idx="1"/>
          </p:nvPr>
        </p:nvSpPr>
        <p:spPr/>
        <p:txBody>
          <a:bodyPr/>
          <a:lstStyle/>
          <a:p>
            <a:r>
              <a:rPr lang="en-CA" dirty="0" smtClean="0"/>
              <a:t>Spindle microtubules contract and pull sister chromatids of each chromosome apart </a:t>
            </a:r>
          </a:p>
          <a:p>
            <a:r>
              <a:rPr lang="en-CA" dirty="0" smtClean="0"/>
              <a:t>These chromatids, now chromosomes, are pulled towards the poles</a:t>
            </a:r>
          </a:p>
          <a:p>
            <a:r>
              <a:rPr lang="en-CA" dirty="0" smtClean="0"/>
              <a:t>At the end of anaphase each pole has a complete identical set of chromosomes</a:t>
            </a:r>
          </a:p>
          <a:p>
            <a:endParaRPr lang="en-CA" dirty="0"/>
          </a:p>
        </p:txBody>
      </p:sp>
      <p:pic>
        <p:nvPicPr>
          <p:cNvPr id="4098" name="Picture 2" descr="https://classconnection.s3.amazonaws.com/564/flashcards/660564/jpg/anaphase21327200152685.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8028432" y="15448"/>
            <a:ext cx="4163568" cy="320274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media.gettyimages.com/photos/plant-mitosis-anaphase-onion-root-tip-the-chromosomes-have-moved-to-picture-id139814230?k=6&amp;m=139814230&amp;s=170667a&amp;w=0&amp;h=olA9mTAn2sYyg5miuOHcuG38RNQBvIpBS37P_-4cZF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53275" y="3496373"/>
            <a:ext cx="5038725" cy="3086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46451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Telophase</a:t>
            </a:r>
            <a:endParaRPr lang="en-CA" dirty="0"/>
          </a:p>
        </p:txBody>
      </p:sp>
      <p:sp>
        <p:nvSpPr>
          <p:cNvPr id="4" name="Content Placeholder 3"/>
          <p:cNvSpPr>
            <a:spLocks noGrp="1"/>
          </p:cNvSpPr>
          <p:nvPr>
            <p:ph sz="half" idx="1"/>
          </p:nvPr>
        </p:nvSpPr>
        <p:spPr/>
        <p:txBody>
          <a:bodyPr/>
          <a:lstStyle/>
          <a:p>
            <a:r>
              <a:rPr lang="en-CA" dirty="0" smtClean="0"/>
              <a:t>spindle fibres dissolve</a:t>
            </a:r>
          </a:p>
          <a:p>
            <a:r>
              <a:rPr lang="en-CA" dirty="0" smtClean="0"/>
              <a:t>Chromosomes now </a:t>
            </a:r>
            <a:r>
              <a:rPr lang="en-CA" dirty="0" err="1" smtClean="0"/>
              <a:t>decondense</a:t>
            </a:r>
            <a:r>
              <a:rPr lang="en-CA" dirty="0" smtClean="0"/>
              <a:t> to form chromatin</a:t>
            </a:r>
          </a:p>
          <a:p>
            <a:r>
              <a:rPr lang="en-CA" dirty="0" smtClean="0"/>
              <a:t>Nuclear membranes reform around each chromosome set</a:t>
            </a:r>
          </a:p>
          <a:p>
            <a:r>
              <a:rPr lang="en-CA" dirty="0" smtClean="0"/>
              <a:t>Cell elongates for cytokinesis</a:t>
            </a:r>
            <a:endParaRPr lang="en-CA" dirty="0"/>
          </a:p>
        </p:txBody>
      </p:sp>
      <p:pic>
        <p:nvPicPr>
          <p:cNvPr id="5123" name="Picture 3" descr="http://www.microbehunter.com/wp/wp-content/uploads/2009/lily_telophase.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754112" y="170974"/>
            <a:ext cx="4224528" cy="2816352"/>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http://botit.botany.wisc.edu/Resources/Botany/Mitosis/Allium/telophase%20cytokinesi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49831" y="3277902"/>
            <a:ext cx="3767201" cy="30896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74004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1482</TotalTime>
  <Words>544</Words>
  <Application>Microsoft Office PowerPoint</Application>
  <PresentationFormat>Widescreen</PresentationFormat>
  <Paragraphs>57</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Wingdings</vt:lpstr>
      <vt:lpstr>Office Theme</vt:lpstr>
      <vt:lpstr>PowerPoint Presentation</vt:lpstr>
      <vt:lpstr>PowerPoint Presentation</vt:lpstr>
      <vt:lpstr>The growth of organisms, development of embryos, tissue repair and asexual reproduction all involve mitosis, keep in mind that mitosis is PART of the cell cycle, the G,S and G2 are also stages in the cycle</vt:lpstr>
      <vt:lpstr>Understandings</vt:lpstr>
      <vt:lpstr>Interphase: G1 S  G2 </vt:lpstr>
      <vt:lpstr>Prophase</vt:lpstr>
      <vt:lpstr>Metaphase</vt:lpstr>
      <vt:lpstr>Anaphase</vt:lpstr>
      <vt:lpstr>Telophase</vt:lpstr>
      <vt:lpstr>Cytokinesis</vt:lpstr>
      <vt:lpstr>Cytokenesis</vt:lpstr>
      <vt:lpstr>Cytokenesis</vt:lpstr>
      <vt:lpstr>PowerPoint Presentation</vt:lpstr>
      <vt:lpstr>PowerPoint Presentation</vt:lpstr>
      <vt:lpstr>Cyclins: Cyclins are involved in the control of the cell cycle</vt:lpstr>
      <vt:lpstr>Cyclins: Cyclins are involved in the control of the cell cycle</vt:lpstr>
      <vt:lpstr>Cancer: Mitotic Index</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Sean</dc:creator>
  <cp:lastModifiedBy>Sean</cp:lastModifiedBy>
  <cp:revision>21</cp:revision>
  <dcterms:created xsi:type="dcterms:W3CDTF">2016-10-05T00:08:55Z</dcterms:created>
  <dcterms:modified xsi:type="dcterms:W3CDTF">2016-10-06T15:37:58Z</dcterms:modified>
</cp:coreProperties>
</file>